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71" r:id="rId10"/>
    <p:sldId id="270" r:id="rId11"/>
    <p:sldId id="268" r:id="rId12"/>
    <p:sldId id="269" r:id="rId13"/>
    <p:sldId id="272" r:id="rId14"/>
    <p:sldId id="273" r:id="rId15"/>
    <p:sldId id="274" r:id="rId16"/>
    <p:sldId id="276" r:id="rId17"/>
    <p:sldId id="277" r:id="rId18"/>
    <p:sldId id="275" r:id="rId1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614080-59FC-4501-9B3B-26F69F6C1E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2CDEA5A-930D-493C-92A0-C677078899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387CD5C-80DA-466E-AA23-E900CFFCD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6436A-F63A-4C95-A8B0-0512CF1C01A7}" type="datetimeFigureOut">
              <a:rPr lang="pt-BR" smtClean="0"/>
              <a:t>26/02/2024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15F07A8-5818-439D-848B-BC2B427AC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1A33744-501F-473A-AA43-272142B1E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44BB8-C5FB-4AC6-A5A4-FEDF48AAB3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34710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6AF231-BC54-44D6-8E3D-56F398809D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D2C8BB57-DF46-48F2-AC40-6E11F4C45D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E7D1A89-EEBE-4367-A20E-F32F260348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6436A-F63A-4C95-A8B0-0512CF1C01A7}" type="datetimeFigureOut">
              <a:rPr lang="pt-BR" smtClean="0"/>
              <a:t>26/02/2024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C79A10E-B0E2-4E03-9CC0-266784A77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F0B9854-10B9-4EC1-B1FC-5B9891F06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44BB8-C5FB-4AC6-A5A4-FEDF48AAB3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388633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4932CA2-EE58-471E-9EBB-9B292D3048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0CB92FF1-399F-4290-A8B3-4C48079B99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1858D9B-750A-4FC2-AD7F-BF710E6ED8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6436A-F63A-4C95-A8B0-0512CF1C01A7}" type="datetimeFigureOut">
              <a:rPr lang="pt-BR" smtClean="0"/>
              <a:t>26/02/2024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61CEC97-C58A-48E8-92A3-ACD7A1AB90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37DFF61-F0BA-432D-A1E9-0AAB556E5E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44BB8-C5FB-4AC6-A5A4-FEDF48AAB3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977662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F4B0DD-1ED2-4440-AA95-675B5AD737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864A621-ABE5-49C9-9635-B278D0D0E0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0E537FD-5C9B-42BA-A6AD-668028BF2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6436A-F63A-4C95-A8B0-0512CF1C01A7}" type="datetimeFigureOut">
              <a:rPr lang="pt-BR" smtClean="0"/>
              <a:t>26/02/2024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26801E2-A452-4F11-B027-2162456F1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8BE5EC3-69EE-4FEE-97E1-0A31E885B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44BB8-C5FB-4AC6-A5A4-FEDF48AAB3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619395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8C636C-03EA-432E-B8D9-87D4564E6A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DB2329B-CD7C-45E4-84D5-81A0EAA4D2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E3EDC9A-BE9F-4276-BEA8-6C884985C1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6436A-F63A-4C95-A8B0-0512CF1C01A7}" type="datetimeFigureOut">
              <a:rPr lang="pt-BR" smtClean="0"/>
              <a:t>26/02/2024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07EF693-FD0D-4E6E-92C8-5FD77BD422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9B1B25B-99BD-480F-A5DB-03D2B2BC9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44BB8-C5FB-4AC6-A5A4-FEDF48AAB3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204914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29DAAA-CFD8-411B-A969-B9FAED116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4774AEA-7261-443C-8654-E44AA9C6AF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1B5050E5-8949-45D6-B5F6-376FE77ECB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7B12746-72A2-46F1-85FE-2707766E8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6436A-F63A-4C95-A8B0-0512CF1C01A7}" type="datetimeFigureOut">
              <a:rPr lang="pt-BR" smtClean="0"/>
              <a:t>26/02/2024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EE9190C-5BA5-4B32-943C-130DD9DAA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4485061-B9E8-478F-BD11-8ED9AB7F00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44BB8-C5FB-4AC6-A5A4-FEDF48AAB3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882697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40F5C0-11E2-4E30-85CC-AD35E5F42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9F410EA-4FD3-403D-8C49-A67B407530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17B3BED-04FD-4714-A2F3-3FCDCF406F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D53B896C-A0A9-451E-BCFB-09086008AE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A47D7801-404E-4410-8C3E-30A52C119A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91F621A3-0E4C-46EC-AAEE-4F53BBDEF7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6436A-F63A-4C95-A8B0-0512CF1C01A7}" type="datetimeFigureOut">
              <a:rPr lang="pt-BR" smtClean="0"/>
              <a:t>26/02/2024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6410443B-1B56-4D66-8C85-00859C369D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8CD77D4F-D69F-4F25-808D-3B0F38DCD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44BB8-C5FB-4AC6-A5A4-FEDF48AAB3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54358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193855-54AF-4B39-BC02-D8B22DDDE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A9D272D1-2F67-49E8-9F87-21F13AD183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6436A-F63A-4C95-A8B0-0512CF1C01A7}" type="datetimeFigureOut">
              <a:rPr lang="pt-BR" smtClean="0"/>
              <a:t>26/02/2024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F16BA1C-5176-4B98-9FFE-7972C56B9B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5982ADA-178E-4C8A-9798-A55B13A07C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44BB8-C5FB-4AC6-A5A4-FEDF48AAB3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25532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D746B0F2-4B2E-4261-855F-B27153963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6436A-F63A-4C95-A8B0-0512CF1C01A7}" type="datetimeFigureOut">
              <a:rPr lang="pt-BR" smtClean="0"/>
              <a:t>26/02/2024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79136407-6919-466E-913C-BDD51A6171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B958D8F-036A-413E-9B8A-4B8C36B1D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44BB8-C5FB-4AC6-A5A4-FEDF48AAB3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067757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CF1890-FE75-4EDC-81DA-5237BC3921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8322FC0-4EFC-4B0F-BE9D-B892514B93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47ACB83-EDAC-41F3-8310-62AA1C519B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B370029-DAC6-41FF-B4FF-D288758A46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6436A-F63A-4C95-A8B0-0512CF1C01A7}" type="datetimeFigureOut">
              <a:rPr lang="pt-BR" smtClean="0"/>
              <a:t>26/02/2024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F66D92B-6898-4793-B777-F5C5B67F89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95013E3-951C-4425-A627-03A7A43D0F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44BB8-C5FB-4AC6-A5A4-FEDF48AAB3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770935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79814B-0EF3-4DEF-88ED-79CEB6397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9DD882D4-EB3C-47D3-AFE8-CA4218ED2A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445CA37-F4AB-4D11-86DE-78B0058144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A8896D4-84A6-4532-9981-7D670DE84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6436A-F63A-4C95-A8B0-0512CF1C01A7}" type="datetimeFigureOut">
              <a:rPr lang="pt-BR" smtClean="0"/>
              <a:t>26/02/2024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012689E-B3AE-421F-9EBB-1A5A86AD1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680DD3F-AFC3-47B5-8386-5818155B0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44BB8-C5FB-4AC6-A5A4-FEDF48AAB3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132960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72EE823C-6637-4231-952A-DF73F9C13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608F530-876A-457B-9F54-D658FDBB11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B48BA7A-1AAF-4B70-9DC4-E5FD12E940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56436A-F63A-4C95-A8B0-0512CF1C01A7}" type="datetimeFigureOut">
              <a:rPr lang="pt-BR" smtClean="0"/>
              <a:t>26/02/2024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E150730-829C-4D60-A931-EAF2C30F3D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3A5D833-168F-490B-AEA3-7B2AB4E353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E44BB8-C5FB-4AC6-A5A4-FEDF48AAB3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329902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pinfo.com/apinfo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9C92D5-BF48-4727-AA26-DB272534A33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Programação Orientada a Objetos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842A621-66A0-4271-8A98-DC415CB690F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O que é isto...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F4C335FF-C2C6-47AD-AF46-69E596F86C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719" b="21182"/>
          <a:stretch/>
        </p:blipFill>
        <p:spPr>
          <a:xfrm>
            <a:off x="8509518" y="3429000"/>
            <a:ext cx="3079782" cy="3100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2044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D9D3852C-1734-4CC5-ACCD-F21FE59838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245" t="21769" r="34949" b="30476"/>
          <a:stretch/>
        </p:blipFill>
        <p:spPr>
          <a:xfrm>
            <a:off x="3359021" y="1791477"/>
            <a:ext cx="4609322" cy="3275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3969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CF52CD6F-82FB-40B4-9C4C-3BFA58FD27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73" t="4160" r="5459" b="33823"/>
          <a:stretch/>
        </p:blipFill>
        <p:spPr>
          <a:xfrm>
            <a:off x="1241570" y="1302391"/>
            <a:ext cx="10846965" cy="4253218"/>
          </a:xfrm>
          <a:prstGeom prst="rect">
            <a:avLst/>
          </a:prstGeom>
        </p:spPr>
      </p:pic>
      <p:sp>
        <p:nvSpPr>
          <p:cNvPr id="4" name="Elipse 3">
            <a:extLst>
              <a:ext uri="{FF2B5EF4-FFF2-40B4-BE49-F238E27FC236}">
                <a16:creationId xmlns:a16="http://schemas.microsoft.com/office/drawing/2014/main" id="{6926BDD1-FDBE-4D89-90B5-AA335DBFB81B}"/>
              </a:ext>
            </a:extLst>
          </p:cNvPr>
          <p:cNvSpPr/>
          <p:nvPr/>
        </p:nvSpPr>
        <p:spPr>
          <a:xfrm>
            <a:off x="1543574" y="2214694"/>
            <a:ext cx="805343" cy="654341"/>
          </a:xfrm>
          <a:prstGeom prst="ellipse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135968BD-247B-473F-990A-036B2E533080}"/>
              </a:ext>
            </a:extLst>
          </p:cNvPr>
          <p:cNvSpPr/>
          <p:nvPr/>
        </p:nvSpPr>
        <p:spPr>
          <a:xfrm>
            <a:off x="3114228" y="1738233"/>
            <a:ext cx="805343" cy="654341"/>
          </a:xfrm>
          <a:prstGeom prst="ellipse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EEC4AA4D-D009-4C53-94E2-CF6691E8C528}"/>
              </a:ext>
            </a:extLst>
          </p:cNvPr>
          <p:cNvSpPr txBox="1"/>
          <p:nvPr/>
        </p:nvSpPr>
        <p:spPr>
          <a:xfrm>
            <a:off x="7424835" y="2392574"/>
            <a:ext cx="3417336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b="0" i="0" dirty="0">
                <a:solidFill>
                  <a:srgbClr val="FF0000"/>
                </a:solidFill>
                <a:effectLst/>
                <a:latin typeface="Google Sans"/>
              </a:rPr>
              <a:t>A palavra-chave `</a:t>
            </a:r>
            <a:r>
              <a:rPr lang="pt-BR" b="0" i="0" dirty="0" err="1">
                <a:solidFill>
                  <a:srgbClr val="FF0000"/>
                </a:solidFill>
                <a:effectLst/>
                <a:latin typeface="Google Sans"/>
              </a:rPr>
              <a:t>this</a:t>
            </a:r>
            <a:r>
              <a:rPr lang="pt-BR" b="0" i="0" dirty="0">
                <a:solidFill>
                  <a:srgbClr val="FF0000"/>
                </a:solidFill>
                <a:effectLst/>
                <a:latin typeface="Google Sans"/>
              </a:rPr>
              <a:t>()` em Java é usada para chamar um construtor dentro de outro construtor na mesma classe. Isso permite reutilizar a lógica de inicialização e garantir que os atributos sejam configurados de maneira consistente, independentemente de qual construtor é chamado</a:t>
            </a:r>
            <a:endParaRPr lang="pt-BR" dirty="0">
              <a:solidFill>
                <a:srgbClr val="FF0000"/>
              </a:solidFill>
            </a:endParaRPr>
          </a:p>
        </p:txBody>
      </p:sp>
      <p:cxnSp>
        <p:nvCxnSpPr>
          <p:cNvPr id="9" name="Conector de Seta Reta 8">
            <a:extLst>
              <a:ext uri="{FF2B5EF4-FFF2-40B4-BE49-F238E27FC236}">
                <a16:creationId xmlns:a16="http://schemas.microsoft.com/office/drawing/2014/main" id="{E42ABE58-4BC7-4E34-A805-CC398A54A8FE}"/>
              </a:ext>
            </a:extLst>
          </p:cNvPr>
          <p:cNvCxnSpPr/>
          <p:nvPr/>
        </p:nvCxnSpPr>
        <p:spPr>
          <a:xfrm flipV="1">
            <a:off x="3592286" y="3788229"/>
            <a:ext cx="3760236" cy="4851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4EF1BA70-15CE-46D3-A4DA-E33DFA6E4E0C}"/>
              </a:ext>
            </a:extLst>
          </p:cNvPr>
          <p:cNvSpPr txBox="1"/>
          <p:nvPr/>
        </p:nvSpPr>
        <p:spPr>
          <a:xfrm>
            <a:off x="4744617" y="5428042"/>
            <a:ext cx="609755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solidFill>
                  <a:srgbClr val="FF0000"/>
                </a:solidFill>
              </a:rPr>
              <a:t>O super() serve para chamar o construtor da superclasse. Ele sempre é chamado, mesmo quando não está explícito no código, quando for explicitado deve ser o primeiro item dentro do construtor.</a:t>
            </a:r>
          </a:p>
        </p:txBody>
      </p:sp>
      <p:cxnSp>
        <p:nvCxnSpPr>
          <p:cNvPr id="13" name="Conector de Seta Reta 12">
            <a:extLst>
              <a:ext uri="{FF2B5EF4-FFF2-40B4-BE49-F238E27FC236}">
                <a16:creationId xmlns:a16="http://schemas.microsoft.com/office/drawing/2014/main" id="{D15950CE-040B-479F-A2D1-EC588DE0074B}"/>
              </a:ext>
            </a:extLst>
          </p:cNvPr>
          <p:cNvCxnSpPr/>
          <p:nvPr/>
        </p:nvCxnSpPr>
        <p:spPr>
          <a:xfrm>
            <a:off x="3468655" y="4216687"/>
            <a:ext cx="1203649" cy="13956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77731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2AB23A2F-99B2-4269-A63C-B2EBA7607A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57" t="7073" r="35408" b="32519"/>
          <a:stretch/>
        </p:blipFill>
        <p:spPr>
          <a:xfrm>
            <a:off x="597158" y="419877"/>
            <a:ext cx="10491271" cy="6018245"/>
          </a:xfrm>
          <a:prstGeom prst="rect">
            <a:avLst/>
          </a:prstGeom>
        </p:spPr>
      </p:pic>
      <p:sp>
        <p:nvSpPr>
          <p:cNvPr id="4" name="Elipse 3">
            <a:extLst>
              <a:ext uri="{FF2B5EF4-FFF2-40B4-BE49-F238E27FC236}">
                <a16:creationId xmlns:a16="http://schemas.microsoft.com/office/drawing/2014/main" id="{1D8877D1-D3BD-4DA8-AD48-7CA46AE81A01}"/>
              </a:ext>
            </a:extLst>
          </p:cNvPr>
          <p:cNvSpPr/>
          <p:nvPr/>
        </p:nvSpPr>
        <p:spPr>
          <a:xfrm>
            <a:off x="4429844" y="870486"/>
            <a:ext cx="805343" cy="654341"/>
          </a:xfrm>
          <a:prstGeom prst="ellipse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6C61326-BB78-4D10-8A1C-194C9FD9747B}"/>
              </a:ext>
            </a:extLst>
          </p:cNvPr>
          <p:cNvSpPr txBox="1"/>
          <p:nvPr/>
        </p:nvSpPr>
        <p:spPr>
          <a:xfrm>
            <a:off x="7415505" y="2413336"/>
            <a:ext cx="3874536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b="0" i="0" dirty="0">
                <a:solidFill>
                  <a:srgbClr val="FF0000"/>
                </a:solidFill>
                <a:effectLst/>
                <a:latin typeface="Google Sans"/>
              </a:rPr>
              <a:t>O operador new é usado para criar uma nova instância de uma classe, ou seja, ele é usado para criar objetos. Quando você usa o operador new , o Java aloca espaço na memória para o objeto e chama o construtor da classe para inicializar o objeto</a:t>
            </a:r>
            <a:endParaRPr lang="pt-BR" dirty="0">
              <a:solidFill>
                <a:srgbClr val="FF0000"/>
              </a:solidFill>
            </a:endParaRPr>
          </a:p>
        </p:txBody>
      </p:sp>
      <p:cxnSp>
        <p:nvCxnSpPr>
          <p:cNvPr id="8" name="Conector de Seta Reta 7">
            <a:extLst>
              <a:ext uri="{FF2B5EF4-FFF2-40B4-BE49-F238E27FC236}">
                <a16:creationId xmlns:a16="http://schemas.microsoft.com/office/drawing/2014/main" id="{C2161A70-728B-4473-AF70-E91F75316B8C}"/>
              </a:ext>
            </a:extLst>
          </p:cNvPr>
          <p:cNvCxnSpPr/>
          <p:nvPr/>
        </p:nvCxnSpPr>
        <p:spPr>
          <a:xfrm flipV="1">
            <a:off x="4292082" y="2845837"/>
            <a:ext cx="2995126" cy="7744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8121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C14D4D2A-46D7-45A2-9F30-D95775BFEB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81" t="6939" r="5408" b="7483"/>
          <a:stretch/>
        </p:blipFill>
        <p:spPr>
          <a:xfrm>
            <a:off x="279918" y="139958"/>
            <a:ext cx="12065994" cy="6503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8812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8829816B-2FD7-4801-A646-DAE6CB836F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57" t="7009" r="47118" b="50000"/>
          <a:stretch/>
        </p:blipFill>
        <p:spPr>
          <a:xfrm>
            <a:off x="765109" y="850927"/>
            <a:ext cx="9311951" cy="4738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1365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DBD5DADD-A2A6-4831-B25B-F45DB939B2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81" t="7211" r="46582" b="50000"/>
          <a:stretch/>
        </p:blipFill>
        <p:spPr>
          <a:xfrm>
            <a:off x="1240970" y="494522"/>
            <a:ext cx="9741162" cy="487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6327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15DA217E-D2E9-4066-AC37-266CDCA711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81" t="6803" r="46811" b="51020"/>
          <a:stretch/>
        </p:blipFill>
        <p:spPr>
          <a:xfrm>
            <a:off x="643811" y="466531"/>
            <a:ext cx="9797745" cy="4851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9856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0F737D89-835D-41B5-A532-25B0337725AA}"/>
              </a:ext>
            </a:extLst>
          </p:cNvPr>
          <p:cNvSpPr txBox="1"/>
          <p:nvPr/>
        </p:nvSpPr>
        <p:spPr>
          <a:xfrm>
            <a:off x="1147666" y="2544853"/>
            <a:ext cx="10636897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Criar uma classe livros onde deverá conter:</a:t>
            </a:r>
          </a:p>
          <a:p>
            <a:r>
              <a:rPr lang="pt-BR" dirty="0"/>
              <a:t>Titulo do livro</a:t>
            </a:r>
          </a:p>
          <a:p>
            <a:r>
              <a:rPr lang="pt-BR" dirty="0"/>
              <a:t>Autor</a:t>
            </a:r>
          </a:p>
          <a:p>
            <a:r>
              <a:rPr lang="pt-BR" dirty="0"/>
              <a:t>Ano de Publicação</a:t>
            </a:r>
          </a:p>
          <a:p>
            <a:r>
              <a:rPr lang="pt-BR" dirty="0"/>
              <a:t>Quantidade de Páginas</a:t>
            </a:r>
          </a:p>
        </p:txBody>
      </p:sp>
    </p:spTree>
    <p:extLst>
      <p:ext uri="{BB962C8B-B14F-4D97-AF65-F5344CB8AC3E}">
        <p14:creationId xmlns:p14="http://schemas.microsoft.com/office/powerpoint/2010/main" val="22911433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4D0F7AB4-C9B0-4F25-AF2C-36A8C3E24A4F}"/>
              </a:ext>
            </a:extLst>
          </p:cNvPr>
          <p:cNvSpPr txBox="1"/>
          <p:nvPr/>
        </p:nvSpPr>
        <p:spPr>
          <a:xfrm flipH="1">
            <a:off x="3288484" y="453006"/>
            <a:ext cx="74578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Bibliografia Utilizada 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695AE4BE-BCBF-4111-BE3A-C705A45A31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26" t="21652" r="41513" b="10336"/>
          <a:stretch/>
        </p:blipFill>
        <p:spPr>
          <a:xfrm>
            <a:off x="998290" y="1392572"/>
            <a:ext cx="3372374" cy="4664280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CEA40A24-3AAD-4DFB-8EE6-DBFDFF4BD55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326" t="59083" r="35849" b="9724"/>
          <a:stretch/>
        </p:blipFill>
        <p:spPr>
          <a:xfrm>
            <a:off x="5536734" y="2986481"/>
            <a:ext cx="4977470" cy="2139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5459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C3EFBC26-EE5C-4999-81ED-CDFBDAB379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055" t="34618" r="34908" b="25504"/>
          <a:stretch/>
        </p:blipFill>
        <p:spPr>
          <a:xfrm>
            <a:off x="1677797" y="1132513"/>
            <a:ext cx="8481631" cy="4320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9179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C2F88134-018E-4DE7-B9C0-9F79597FC2A3}"/>
              </a:ext>
            </a:extLst>
          </p:cNvPr>
          <p:cNvSpPr txBox="1"/>
          <p:nvPr/>
        </p:nvSpPr>
        <p:spPr>
          <a:xfrm>
            <a:off x="1795244" y="553673"/>
            <a:ext cx="11882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No Brasil...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FEB66BF-2CFE-4F67-9BFB-5EEDF6CDBF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949" t="43914" r="47775" b="13640"/>
          <a:stretch/>
        </p:blipFill>
        <p:spPr>
          <a:xfrm>
            <a:off x="2835478" y="1677799"/>
            <a:ext cx="5095283" cy="4018326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3193E3A5-00A0-432B-BF19-F7D1D8839BF5}"/>
              </a:ext>
            </a:extLst>
          </p:cNvPr>
          <p:cNvSpPr txBox="1"/>
          <p:nvPr/>
        </p:nvSpPr>
        <p:spPr>
          <a:xfrm>
            <a:off x="3458362" y="6081587"/>
            <a:ext cx="60946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hlinkClick r:id="rId3"/>
              </a:rPr>
              <a:t>https://www.apinfo.com/apinfo/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993375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845BE59-61B0-44B6-A730-47448752F5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505" t="32416" r="36559" b="25505"/>
          <a:stretch/>
        </p:blipFill>
        <p:spPr>
          <a:xfrm>
            <a:off x="2189525" y="1308682"/>
            <a:ext cx="7471667" cy="4118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6368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C7B766B1-2CDD-419C-A630-A65D136F7C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2532" y="1149506"/>
            <a:ext cx="6569145" cy="4558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618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6EC1CDB8-7774-4ED8-82AF-1002B292A67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844" t="20551" r="36835" b="17431"/>
          <a:stretch/>
        </p:blipFill>
        <p:spPr>
          <a:xfrm>
            <a:off x="310392" y="1107347"/>
            <a:ext cx="5090479" cy="4404220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B0CDDD2E-F193-40BB-A956-787B0E4D25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431" t="17492" r="36766" b="14129"/>
          <a:stretch/>
        </p:blipFill>
        <p:spPr>
          <a:xfrm>
            <a:off x="5863906" y="865489"/>
            <a:ext cx="5206768" cy="4908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8396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12C6AECA-2FA1-44EF-A954-81AB4B911576}"/>
              </a:ext>
            </a:extLst>
          </p:cNvPr>
          <p:cNvSpPr txBox="1"/>
          <p:nvPr/>
        </p:nvSpPr>
        <p:spPr>
          <a:xfrm>
            <a:off x="3047301" y="753441"/>
            <a:ext cx="6094602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b="1" dirty="0"/>
              <a:t>O Conceito básico de Orientação a Objetos.</a:t>
            </a:r>
          </a:p>
          <a:p>
            <a:r>
              <a:rPr lang="pt-BR" dirty="0"/>
              <a:t>Quando vamos desenvolver um sistema, precisamos entender o ambiente que iremos programar e tentar abstrair todas as informações genéricas deste local. Obviamente que devemos aplicar as técnicas aprendidas em Análise de Sistemas para nos ajudar a identificar estas informações.</a:t>
            </a:r>
          </a:p>
          <a:p>
            <a:endParaRPr lang="pt-BR" dirty="0"/>
          </a:p>
          <a:p>
            <a:r>
              <a:rPr lang="pt-BR" dirty="0"/>
              <a:t>Quando falamos em orientação a objetos precisamos entender o que é uma abstração. Uma classe é a abstração genérica de algo, por exemplo; CR7 e Messi são seres humanos mas como podemos abstrair esta informação?</a:t>
            </a:r>
          </a:p>
          <a:p>
            <a:endParaRPr lang="pt-BR" dirty="0"/>
          </a:p>
          <a:p>
            <a:r>
              <a:rPr lang="pt-BR" dirty="0"/>
              <a:t>Basta nos perguntar como o CR7 e o Messi podem ser considerados seres humanos e logo percebemos que existem fatores genéricos que identificam os seres humanos como por exemplo; possuem esqueleto, andam ereto, possuem inteligência, possuem 4 membros, </a:t>
            </a:r>
            <a:r>
              <a:rPr lang="pt-BR" dirty="0" err="1"/>
              <a:t>etc</a:t>
            </a:r>
            <a:r>
              <a:rPr lang="pt-BR" dirty="0"/>
              <a:t>… Tudo isso chamamos de abstração. Se o CR7 e o Messi possuem estas condições, eles com certeza são seres humanos.</a:t>
            </a:r>
          </a:p>
        </p:txBody>
      </p:sp>
    </p:spTree>
    <p:extLst>
      <p:ext uri="{BB962C8B-B14F-4D97-AF65-F5344CB8AC3E}">
        <p14:creationId xmlns:p14="http://schemas.microsoft.com/office/powerpoint/2010/main" val="3098058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8DC54357-14B0-43BC-B461-82D0CB179813}"/>
              </a:ext>
            </a:extLst>
          </p:cNvPr>
          <p:cNvSpPr txBox="1"/>
          <p:nvPr/>
        </p:nvSpPr>
        <p:spPr>
          <a:xfrm>
            <a:off x="3047301" y="1307439"/>
            <a:ext cx="6094602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O que é uma classe Java?</a:t>
            </a:r>
          </a:p>
          <a:p>
            <a:r>
              <a:rPr lang="pt-BR" dirty="0"/>
              <a:t>Uma classe Java é uma representação de uma abstração. Uma classe ou uma abstração é formada por atributos e métodos.</a:t>
            </a:r>
          </a:p>
          <a:p>
            <a:endParaRPr lang="pt-BR" dirty="0"/>
          </a:p>
          <a:p>
            <a:r>
              <a:rPr lang="pt-BR" dirty="0"/>
              <a:t>Atributos = Características que definem a classe.</a:t>
            </a:r>
          </a:p>
          <a:p>
            <a:r>
              <a:rPr lang="pt-BR" dirty="0"/>
              <a:t>Métodos = São as tarefas, ações que a classe pode executar.</a:t>
            </a:r>
          </a:p>
          <a:p>
            <a:endParaRPr lang="pt-BR" dirty="0"/>
          </a:p>
          <a:p>
            <a:r>
              <a:rPr lang="pt-BR" dirty="0"/>
              <a:t>Atributos de uma Classe Java</a:t>
            </a:r>
          </a:p>
          <a:p>
            <a:r>
              <a:rPr lang="pt-BR" dirty="0"/>
              <a:t>Considerando o exemplo de CR7 e Messi são seres humanos, podemos então criar uma classe aonde os atributos são características que definem o ser humano e que podemos usar para identificar quem é o CR7 e quem é o Messi. Podemos identificar um ao outro pelo nome, pela idade, pela cor dos cabelos, cor dos olhos, </a:t>
            </a:r>
            <a:r>
              <a:rPr lang="pt-BR" dirty="0" err="1"/>
              <a:t>etc</a:t>
            </a:r>
            <a:r>
              <a:rPr lang="pt-BR" dirty="0"/>
              <a:t>… estas </a:t>
            </a:r>
            <a:r>
              <a:rPr lang="pt-BR" dirty="0" err="1"/>
              <a:t>caracterísicas</a:t>
            </a:r>
            <a:r>
              <a:rPr lang="pt-BR" dirty="0"/>
              <a:t> em orientação a objetos é chamada de atributos.</a:t>
            </a:r>
          </a:p>
        </p:txBody>
      </p:sp>
    </p:spTree>
    <p:extLst>
      <p:ext uri="{BB962C8B-B14F-4D97-AF65-F5344CB8AC3E}">
        <p14:creationId xmlns:p14="http://schemas.microsoft.com/office/powerpoint/2010/main" val="31104052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95662372-4D59-46D4-B125-675609DB56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63" t="6667" r="16430" b="31292"/>
          <a:stretch/>
        </p:blipFill>
        <p:spPr>
          <a:xfrm>
            <a:off x="606488" y="1194319"/>
            <a:ext cx="11019167" cy="4935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5446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</TotalTime>
  <Words>460</Words>
  <Application>Microsoft Office PowerPoint</Application>
  <PresentationFormat>Widescreen</PresentationFormat>
  <Paragraphs>27</Paragraphs>
  <Slides>18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Google Sans</vt:lpstr>
      <vt:lpstr>Tema do Office</vt:lpstr>
      <vt:lpstr>Programação Orientada a Objetos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Programação Orientada a Objetos</dc:title>
  <dc:creator>User</dc:creator>
  <cp:lastModifiedBy>User</cp:lastModifiedBy>
  <cp:revision>12</cp:revision>
  <dcterms:created xsi:type="dcterms:W3CDTF">2024-02-22T14:36:49Z</dcterms:created>
  <dcterms:modified xsi:type="dcterms:W3CDTF">2024-02-26T22:02:38Z</dcterms:modified>
</cp:coreProperties>
</file>

<file path=docProps/thumbnail.jpeg>
</file>